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6" r:id="rId4"/>
    <p:sldId id="269" r:id="rId5"/>
    <p:sldId id="270" r:id="rId6"/>
    <p:sldId id="259" r:id="rId7"/>
    <p:sldId id="260" r:id="rId8"/>
    <p:sldId id="261" r:id="rId9"/>
    <p:sldId id="264" r:id="rId10"/>
    <p:sldId id="262" r:id="rId11"/>
    <p:sldId id="263" r:id="rId12"/>
    <p:sldId id="265" r:id="rId13"/>
    <p:sldId id="271" r:id="rId14"/>
  </p:sldIdLst>
  <p:sldSz cx="14630400" cy="8229600"/>
  <p:notesSz cx="8229600" cy="14630400"/>
  <p:embeddedFontLst>
    <p:embeddedFont>
      <p:font typeface="DM Sans Medium" pitchFamily="2" charset="0"/>
      <p:regular r:id="rId16"/>
    </p:embeddedFont>
    <p:embeddedFont>
      <p:font typeface="Inter" panose="020B0604020202020204" charset="0"/>
      <p:regular r:id="rId17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68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0B6FD-DF62-BB8A-64AD-C9F4FBC23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8C964-51D4-8728-EF81-F058C0E03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AB6B6-FF37-8462-7300-2E39CC7EE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97723-3BCC-739E-7DB1-F7BA7F36D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1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dirty="0"/>
              <a:t>2017 trend analysis :</a:t>
            </a:r>
            <a:br>
              <a:rPr lang="en-US" dirty="0"/>
            </a:br>
            <a:r>
              <a:rPr lang="en-US" dirty="0"/>
              <a:t>* Order volumes dropped most likely due to consistent late deliveries.</a:t>
            </a:r>
            <a:br>
              <a:rPr lang="en-US" dirty="0"/>
            </a:b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first glance, sales and late orders move in the same direction because both scale with order volume. More orders mean more revenue but also naturally more delays.</a:t>
            </a:r>
            <a:r>
              <a:rPr lang="en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“This doesn’t prove whether late deliveries erode profitability, because at this level of aggregation, volume dominates the picture.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Poor inventory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simontagbor/demand-forecasting-and-inventory-optimisation/noteboo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332"/>
            <a:ext cx="7556421" cy="210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Case Study </a:t>
            </a:r>
            <a:endParaRPr lang="en-US" sz="4450" dirty="0">
              <a:latin typeface="DM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22867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Presenter : Veera SP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594003"/>
            <a:ext cx="7560469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Revenue Distribution Analysis</a:t>
            </a:r>
            <a:endParaRPr lang="en-US" sz="4400" dirty="0">
              <a:latin typeface="DM Sans Medium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1405" y="1956744"/>
            <a:ext cx="12352167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business is predominantly driven by lower-priced items, with </a:t>
            </a: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97.5%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revenue from products </a:t>
            </a: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 $500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concentration suggests mass-market focus with volume-based profitability.</a:t>
            </a:r>
            <a:endParaRPr lang="en-US" sz="1700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851CF9C4-35F0-D44C-5765-A9903EC8AB2F}"/>
              </a:ext>
            </a:extLst>
          </p:cNvPr>
          <p:cNvSpPr/>
          <p:nvPr/>
        </p:nvSpPr>
        <p:spPr>
          <a:xfrm>
            <a:off x="761405" y="2995265"/>
            <a:ext cx="12352167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 orders are heavily concentrated in COMPLETE (~9.9K late of ~17.4K) and PENDING_PAYMENT (~6.8K of ~11.7K), indicating SLA/promise-date misalignment and payment clearance delays as primary drivers.</a:t>
            </a:r>
            <a:endParaRPr lang="en-US" sz="1700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BCCD55DA-D34B-D5F6-8934-4A9AC806FF8F}"/>
              </a:ext>
            </a:extLst>
          </p:cNvPr>
          <p:cNvSpPr/>
          <p:nvPr/>
        </p:nvSpPr>
        <p:spPr>
          <a:xfrm>
            <a:off x="761405" y="4033786"/>
            <a:ext cx="12352167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Meaningful late volumes in PROCESSING/PENDING (3.5–3.7K each) show upstream operational bottlenecks; lateness persists across the entire flow, not just early stages. </a:t>
            </a:r>
            <a:endParaRPr lang="en-US" sz="1700" dirty="0"/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2D2CF566-2105-ECE1-519C-D4014BD9287A}"/>
              </a:ext>
            </a:extLst>
          </p:cNvPr>
          <p:cNvSpPr/>
          <p:nvPr/>
        </p:nvSpPr>
        <p:spPr>
          <a:xfrm>
            <a:off x="761405" y="5072307"/>
            <a:ext cx="12352167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GB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fixes</a:t>
            </a:r>
            <a:r>
              <a:rPr lang="en-GB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realign promise dates to carrier cutoffs, implement a payment fast‑lane, and reduce PROCESSING dwell time to capture the largest impact quickly.</a:t>
            </a:r>
            <a:endParaRPr lang="en-US" sz="1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CCCA6-6545-9129-EE75-9DA4F8D56989}"/>
              </a:ext>
            </a:extLst>
          </p:cNvPr>
          <p:cNvSpPr/>
          <p:nvPr/>
        </p:nvSpPr>
        <p:spPr>
          <a:xfrm>
            <a:off x="12403567" y="7713233"/>
            <a:ext cx="2226833" cy="51636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725" y="472915"/>
            <a:ext cx="7834551" cy="116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Order Status &amp; Delivery Performance Matrix</a:t>
            </a:r>
            <a:endParaRPr lang="en-US" sz="4400" dirty="0">
              <a:latin typeface="DM Sans Medium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4725" y="2072878"/>
            <a:ext cx="3823692" cy="2021086"/>
          </a:xfrm>
          <a:prstGeom prst="roundRect">
            <a:avLst>
              <a:gd name="adj" fmla="val 542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865" y="2072878"/>
            <a:ext cx="91440" cy="2021086"/>
          </a:xfrm>
          <a:prstGeom prst="roundRect">
            <a:avLst>
              <a:gd name="adj" fmla="val 30690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933212" y="2282785"/>
            <a:ext cx="3290649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Complete Orders (18.8% Late)</a:t>
            </a:r>
            <a:endParaRPr lang="en-US" b="1" dirty="0">
              <a:latin typeface="DM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33212" y="2687241"/>
            <a:ext cx="3335298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 completed orders miss promised delivery windows, indicating SLA misalignment with actual capacity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4665464" y="2072878"/>
            <a:ext cx="3823811" cy="2021086"/>
          </a:xfrm>
          <a:prstGeom prst="roundRect">
            <a:avLst>
              <a:gd name="adj" fmla="val 542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2604" y="2072878"/>
            <a:ext cx="91440" cy="2021086"/>
          </a:xfrm>
          <a:prstGeom prst="roundRect">
            <a:avLst>
              <a:gd name="adj" fmla="val 30690"/>
            </a:avLst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4943951" y="2282785"/>
            <a:ext cx="3283625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Pending Payment (12.6% Late)</a:t>
            </a:r>
            <a:endParaRPr lang="en-US" b="1" dirty="0">
              <a:latin typeface="DM Sans Medium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43951" y="2687241"/>
            <a:ext cx="333541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friction strongly correlates with lateness - orders awaiting authorization miss carrier cutoffs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4725" y="4281011"/>
            <a:ext cx="3823692" cy="1721882"/>
          </a:xfrm>
          <a:prstGeom prst="roundRect">
            <a:avLst>
              <a:gd name="adj" fmla="val 6373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1865" y="4281011"/>
            <a:ext cx="91440" cy="1721882"/>
          </a:xfrm>
          <a:prstGeom prst="roundRect">
            <a:avLst>
              <a:gd name="adj" fmla="val 30690"/>
            </a:avLst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933212" y="4490918"/>
            <a:ext cx="3174206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Processing Stage (7.0% Late)</a:t>
            </a:r>
            <a:endParaRPr lang="en-US" b="1" dirty="0">
              <a:latin typeface="DM Sans Medium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33212" y="4895374"/>
            <a:ext cx="3335298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Pick/pack cycle times exceed promised SLAs, creating operational bottlenecks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4725" y="6213277"/>
            <a:ext cx="7834551" cy="1393150"/>
          </a:xfrm>
          <a:prstGeom prst="roundRect">
            <a:avLst>
              <a:gd name="adj" fmla="val 2014"/>
            </a:avLst>
          </a:prstGeom>
          <a:solidFill>
            <a:srgbClr val="FFB3B4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72" y="6496645"/>
            <a:ext cx="233839" cy="187047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262658" y="6446996"/>
            <a:ext cx="7039570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Insight:</a:t>
            </a: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Lateness is systemic across all order stages, not isolated to early processing. Promise dates and dispatch cutoffs require immediate realignment.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6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239" y="483037"/>
            <a:ext cx="4391978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Strategic Action Plan</a:t>
            </a:r>
            <a:endParaRPr lang="en-US" sz="4400" dirty="0">
              <a:latin typeface="DM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01239" y="129551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01239" y="1571149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6101239" y="1704618"/>
            <a:ext cx="289417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Immediate SLA Realignment</a:t>
            </a:r>
            <a:endParaRPr lang="en-US" sz="1700" b="1" dirty="0">
              <a:latin typeface="DM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01239" y="2084427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Realign promise dates with actual cutoffs by shipping mode. Set stricter same-day cutoffs with automated alerts.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01239" y="2953941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01239" y="3229570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6101239" y="3363039"/>
            <a:ext cx="370974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Payment Fast-Lane Implementation</a:t>
            </a:r>
            <a:endParaRPr lang="en-US" sz="1700" b="1" dirty="0">
              <a:latin typeface="DM Sans Medium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01239" y="3742849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pre-authorization, faster retries, and prioritized picking once cleared to avoid missing carrier windows.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01239" y="461236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1239" y="4887992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6101239" y="5021461"/>
            <a:ext cx="377761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Processing Throughput Optimization</a:t>
            </a:r>
            <a:endParaRPr lang="en-US" sz="1700" b="1" dirty="0">
              <a:latin typeface="DM Sans Medium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01239" y="5401270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pick/pack lead times, add surge capacity during peaks, prioritize late-risk orders for processing.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01239" y="6270784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01239" y="6546413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6101239" y="6679883"/>
            <a:ext cx="263390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KPI Tracking &amp; Monitoring</a:t>
            </a:r>
            <a:endParaRPr lang="en-US" sz="1700" b="1" dirty="0">
              <a:latin typeface="DM Sans Medium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01239" y="7059692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Weekly late delivery % tracking by mode and status. Target 5-8 point reduction in 60-90 days, starting with Second Class.</a:t>
            </a:r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767A10-DE24-DD34-B6A2-F9D3E62AD7E2}"/>
              </a:ext>
            </a:extLst>
          </p:cNvPr>
          <p:cNvSpPr/>
          <p:nvPr/>
        </p:nvSpPr>
        <p:spPr>
          <a:xfrm>
            <a:off x="12403567" y="7713233"/>
            <a:ext cx="2226833" cy="51636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CF012-4B22-8D37-0D79-E4C61B173FF5}"/>
              </a:ext>
            </a:extLst>
          </p:cNvPr>
          <p:cNvSpPr txBox="1"/>
          <p:nvPr/>
        </p:nvSpPr>
        <p:spPr>
          <a:xfrm>
            <a:off x="5583219" y="3415822"/>
            <a:ext cx="3070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DM Sans Medium" pitchFamily="2" charset="0"/>
              </a:rPr>
              <a:t>Thank you!</a:t>
            </a:r>
            <a:endParaRPr lang="en-DE" sz="4400" dirty="0">
              <a:latin typeface="DM Sans Medium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9115FE-F489-DEB0-90E9-D55C0EBC9C67}"/>
              </a:ext>
            </a:extLst>
          </p:cNvPr>
          <p:cNvSpPr/>
          <p:nvPr/>
        </p:nvSpPr>
        <p:spPr>
          <a:xfrm>
            <a:off x="12403567" y="7713233"/>
            <a:ext cx="2226833" cy="51636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367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BB24BA-C374-78DB-3DFB-C2BA38FE29C7}"/>
              </a:ext>
            </a:extLst>
          </p:cNvPr>
          <p:cNvSpPr/>
          <p:nvPr/>
        </p:nvSpPr>
        <p:spPr>
          <a:xfrm>
            <a:off x="12403567" y="7713233"/>
            <a:ext cx="2226833" cy="51636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7ED49-DA32-67AB-17FF-6AE4E37BF764}"/>
              </a:ext>
            </a:extLst>
          </p:cNvPr>
          <p:cNvSpPr txBox="1"/>
          <p:nvPr/>
        </p:nvSpPr>
        <p:spPr>
          <a:xfrm>
            <a:off x="1441525" y="731520"/>
            <a:ext cx="494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DM Sans Medium" pitchFamily="2" charset="0"/>
              </a:rPr>
              <a:t>Table of Contents</a:t>
            </a:r>
            <a:endParaRPr lang="en-DE" sz="4400" dirty="0">
              <a:latin typeface="DM Sans Medium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C070F5-B137-3B02-FDC7-BFF37EC75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870530"/>
              </p:ext>
            </p:extLst>
          </p:nvPr>
        </p:nvGraphicFramePr>
        <p:xfrm>
          <a:off x="1620819" y="2192916"/>
          <a:ext cx="9753600" cy="2562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1629016405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3140086855"/>
                    </a:ext>
                  </a:extLst>
                </a:gridCol>
              </a:tblGrid>
              <a:tr h="640628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</a:rPr>
                        <a:t>About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  <a:hlinkClick r:id="rId2" action="ppaction://hlinksldjump"/>
                        </a:rPr>
                        <a:t>3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9004706"/>
                  </a:ext>
                </a:extLst>
              </a:tr>
              <a:tr h="640628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</a:rPr>
                        <a:t>Dataset &amp; Methodology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  <a:hlinkClick r:id="rId3" action="ppaction://hlinksldjump"/>
                        </a:rPr>
                        <a:t>4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626197"/>
                  </a:ext>
                </a:extLst>
              </a:tr>
              <a:tr h="640628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</a:rPr>
                        <a:t>Analysis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  <a:hlinkClick r:id="rId4" action="ppaction://hlinksldjump"/>
                        </a:rPr>
                        <a:t>5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3067083"/>
                  </a:ext>
                </a:extLst>
              </a:tr>
              <a:tr h="640628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</a:rPr>
                        <a:t>Action Plan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  <a:hlinkClick r:id="rId5" action="ppaction://hlinksldjump"/>
                        </a:rPr>
                        <a:t>12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0464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41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EA68-29CC-C5C3-71D8-2F127899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E0F2C02-B71F-7718-EB92-55131722FE76}"/>
              </a:ext>
            </a:extLst>
          </p:cNvPr>
          <p:cNvSpPr/>
          <p:nvPr/>
        </p:nvSpPr>
        <p:spPr>
          <a:xfrm>
            <a:off x="793790" y="408832"/>
            <a:ext cx="7080808" cy="79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About the dataset</a:t>
            </a:r>
            <a:endParaRPr lang="en-US" sz="4450" dirty="0">
              <a:latin typeface="DM Sans Medium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601C7A1-B8BB-86BF-A4ED-C518467B28E8}"/>
              </a:ext>
            </a:extLst>
          </p:cNvPr>
          <p:cNvSpPr/>
          <p:nvPr/>
        </p:nvSpPr>
        <p:spPr>
          <a:xfrm>
            <a:off x="793790" y="1621167"/>
            <a:ext cx="6762631" cy="1950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analysis of DataCo Global's supply chain operations, revealing critical insights into delivery performance, revenue impact, and operational efficiency across 180K+ orders.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7E36C-942C-EA00-105C-76F930A241A1}"/>
              </a:ext>
            </a:extLst>
          </p:cNvPr>
          <p:cNvSpPr txBox="1"/>
          <p:nvPr/>
        </p:nvSpPr>
        <p:spPr>
          <a:xfrm>
            <a:off x="676594" y="3550362"/>
            <a:ext cx="70808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dirty="0">
                <a:latin typeface="Inter" panose="020B0604020202020204" charset="0"/>
                <a:ea typeface="Inter" panose="020B0604020202020204" charset="0"/>
              </a:rPr>
              <a:t>Aiming to uncover Systemic Issues in a $36.7M Revenue Dataset.</a:t>
            </a:r>
            <a:endParaRPr lang="en-DE" sz="170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21C83916-AB39-1F8A-42C7-47B6C391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313" y="805808"/>
            <a:ext cx="6342102" cy="63421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5F7053-9F0B-7A33-26D3-25CCC412F2EF}"/>
              </a:ext>
            </a:extLst>
          </p:cNvPr>
          <p:cNvSpPr/>
          <p:nvPr/>
        </p:nvSpPr>
        <p:spPr>
          <a:xfrm>
            <a:off x="12403567" y="7713233"/>
            <a:ext cx="2226833" cy="51636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1BFB1-86E6-B7ED-CB4F-1310321915EE}"/>
              </a:ext>
            </a:extLst>
          </p:cNvPr>
          <p:cNvSpPr txBox="1"/>
          <p:nvPr/>
        </p:nvSpPr>
        <p:spPr>
          <a:xfrm>
            <a:off x="676594" y="7496253"/>
            <a:ext cx="10847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Inter" panose="020B0604020202020204" charset="0"/>
                <a:ea typeface="Inter" panose="020B0604020202020204" charset="0"/>
              </a:rPr>
              <a:t>Data source</a:t>
            </a:r>
            <a:r>
              <a:rPr lang="en-GB" sz="1400" dirty="0">
                <a:latin typeface="Inter" panose="020B0604020202020204" charset="0"/>
                <a:ea typeface="Inter" panose="020B0604020202020204" charset="0"/>
              </a:rPr>
              <a:t> : Kaggle (</a:t>
            </a:r>
            <a:r>
              <a:rPr lang="en-GB" sz="1400" i="1" dirty="0">
                <a:latin typeface="Inter" panose="020B0604020202020204" charset="0"/>
                <a:ea typeface="Inter" panose="020B0604020202020204" charset="0"/>
                <a:hlinkClick r:id="rId4"/>
              </a:rPr>
              <a:t>https://www.kaggle.com/code/simontagbor/demand-forecasting-and-inventory-optimisation/notebook</a:t>
            </a:r>
            <a:r>
              <a:rPr lang="en-GB" sz="1400" dirty="0">
                <a:latin typeface="Inter" panose="020B0604020202020204" charset="0"/>
                <a:ea typeface="Inter" panose="020B0604020202020204" charset="0"/>
              </a:rPr>
              <a:t>)</a:t>
            </a:r>
            <a:endParaRPr lang="en-DE" sz="1400" dirty="0"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4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658"/>
            <a:ext cx="537055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Dataset &amp; Methodology</a:t>
            </a:r>
            <a:endParaRPr lang="en-US" sz="4400" dirty="0">
              <a:latin typeface="DM Sans Medium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6552" y="4540151"/>
            <a:ext cx="383357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Scope:</a:t>
            </a: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Global markets across 5 regions</a:t>
            </a:r>
            <a:endParaRPr lang="en-US" sz="15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53A6C5-ADFB-9391-3AEA-6F20AA8D58E7}"/>
              </a:ext>
            </a:extLst>
          </p:cNvPr>
          <p:cNvGrpSpPr/>
          <p:nvPr/>
        </p:nvGrpSpPr>
        <p:grpSpPr>
          <a:xfrm>
            <a:off x="793789" y="1710387"/>
            <a:ext cx="13042821" cy="3122652"/>
            <a:chOff x="793790" y="2369463"/>
            <a:chExt cx="13042821" cy="3122652"/>
          </a:xfrm>
        </p:grpSpPr>
        <p:sp>
          <p:nvSpPr>
            <p:cNvPr id="4" name="Shape 2"/>
            <p:cNvSpPr/>
            <p:nvPr/>
          </p:nvSpPr>
          <p:spPr>
            <a:xfrm>
              <a:off x="793790" y="2369463"/>
              <a:ext cx="4219099" cy="3122652"/>
            </a:xfrm>
            <a:prstGeom prst="roundRect">
              <a:avLst>
                <a:gd name="adj" fmla="val 926"/>
              </a:avLst>
            </a:prstGeom>
            <a:solidFill>
              <a:srgbClr val="EDEBE3"/>
            </a:solidFill>
            <a:ln/>
          </p:spPr>
        </p:sp>
        <p:sp>
          <p:nvSpPr>
            <p:cNvPr id="5" name="Text 3"/>
            <p:cNvSpPr/>
            <p:nvPr/>
          </p:nvSpPr>
          <p:spPr>
            <a:xfrm>
              <a:off x="986552" y="2562225"/>
              <a:ext cx="2409944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Dataset Overview</a:t>
              </a:r>
              <a:endParaRPr lang="en-US" sz="2100" b="1" dirty="0">
                <a:latin typeface="DM Sans Medium" pitchFamily="2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986552" y="2979063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Source: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DataCo Global Supply Chain (Kaggle)</a:t>
              </a:r>
              <a:endParaRPr lang="en-US" sz="15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986552" y="3711416"/>
              <a:ext cx="3833574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Shape: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180,519 rows × 53 columns</a:t>
              </a:r>
              <a:endParaRPr lang="en-US" sz="15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986552" y="4135398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Content: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Structured data</a:t>
              </a:r>
              <a:endParaRPr lang="en-US" sz="1500" dirty="0"/>
            </a:p>
          </p:txBody>
        </p:sp>
        <p:sp>
          <p:nvSpPr>
            <p:cNvPr id="10" name="Shape 8"/>
            <p:cNvSpPr/>
            <p:nvPr/>
          </p:nvSpPr>
          <p:spPr>
            <a:xfrm>
              <a:off x="5205651" y="2369463"/>
              <a:ext cx="4219099" cy="3122652"/>
            </a:xfrm>
            <a:prstGeom prst="roundRect">
              <a:avLst>
                <a:gd name="adj" fmla="val 926"/>
              </a:avLst>
            </a:prstGeom>
            <a:solidFill>
              <a:srgbClr val="EDEBE3"/>
            </a:solidFill>
            <a:ln/>
          </p:spPr>
        </p:sp>
        <p:sp>
          <p:nvSpPr>
            <p:cNvPr id="11" name="Text 9"/>
            <p:cNvSpPr/>
            <p:nvPr/>
          </p:nvSpPr>
          <p:spPr>
            <a:xfrm>
              <a:off x="5398413" y="2562225"/>
              <a:ext cx="2826544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0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Data Structure Hierarchy</a:t>
              </a:r>
              <a:endParaRPr lang="en-US" sz="2000" b="1" dirty="0">
                <a:latin typeface="DM Sans Medium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5398413" y="2979063"/>
              <a:ext cx="3833574" cy="3159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→ 20k Customers</a:t>
              </a:r>
              <a:endParaRPr lang="en-US" sz="15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5398413" y="3410664"/>
              <a:ext cx="3833574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→ 65k Orders</a:t>
              </a:r>
              <a:endParaRPr lang="en-US" sz="15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5398413" y="3834646"/>
              <a:ext cx="3833574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→ 180k Order Items</a:t>
              </a:r>
              <a:endParaRPr lang="en-US" sz="15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5398413" y="4258628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Granularity: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Each row is a unique item in an order</a:t>
              </a:r>
              <a:endParaRPr lang="en-US" sz="15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5398413" y="4990981"/>
              <a:ext cx="3833574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Customer Mix: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57% are repeat buyers</a:t>
              </a:r>
              <a:endParaRPr lang="en-US" sz="1500" dirty="0"/>
            </a:p>
          </p:txBody>
        </p:sp>
        <p:sp>
          <p:nvSpPr>
            <p:cNvPr id="17" name="Shape 15"/>
            <p:cNvSpPr/>
            <p:nvPr/>
          </p:nvSpPr>
          <p:spPr>
            <a:xfrm>
              <a:off x="9617512" y="2369463"/>
              <a:ext cx="4219099" cy="3122652"/>
            </a:xfrm>
            <a:prstGeom prst="roundRect">
              <a:avLst>
                <a:gd name="adj" fmla="val 926"/>
              </a:avLst>
            </a:prstGeom>
            <a:solidFill>
              <a:srgbClr val="EDEBE3"/>
            </a:solidFill>
            <a:ln/>
          </p:spPr>
        </p:sp>
        <p:sp>
          <p:nvSpPr>
            <p:cNvPr id="18" name="Text 16"/>
            <p:cNvSpPr/>
            <p:nvPr/>
          </p:nvSpPr>
          <p:spPr>
            <a:xfrm>
              <a:off x="9810274" y="2562225"/>
              <a:ext cx="2409944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Analytical Approach</a:t>
              </a:r>
              <a:endParaRPr lang="en-US" sz="2100" b="1" dirty="0">
                <a:latin typeface="DM Sans Medium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9810274" y="2979063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Objective: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Analyze impact of late deliveries on business performance</a:t>
              </a:r>
              <a:endParaRPr lang="en-US" sz="15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9810274" y="3711416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Focus Areas: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Revenue impact and risk, shipping performance</a:t>
              </a:r>
              <a:endParaRPr lang="en-US" sz="1500" dirty="0"/>
            </a:p>
          </p:txBody>
        </p:sp>
        <p:sp>
          <p:nvSpPr>
            <p:cNvPr id="21" name="Text 19"/>
            <p:cNvSpPr/>
            <p:nvPr/>
          </p:nvSpPr>
          <p:spPr>
            <a:xfrm>
              <a:off x="9810274" y="4443770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Key Metrics: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Late delivery ratio, Revenue at risk by late delivery</a:t>
              </a:r>
              <a:endParaRPr lang="en-US" sz="1500" dirty="0"/>
            </a:p>
          </p:txBody>
        </p:sp>
      </p:grpSp>
      <p:sp>
        <p:nvSpPr>
          <p:cNvPr id="26" name="Shape 24"/>
          <p:cNvSpPr/>
          <p:nvPr/>
        </p:nvSpPr>
        <p:spPr>
          <a:xfrm>
            <a:off x="7557968" y="5366336"/>
            <a:ext cx="6286262" cy="1127403"/>
          </a:xfrm>
          <a:prstGeom prst="roundRect">
            <a:avLst>
              <a:gd name="adj" fmla="val 2565"/>
            </a:avLst>
          </a:prstGeom>
          <a:solidFill>
            <a:srgbClr val="B6FCB8"/>
          </a:solidFill>
          <a:ln/>
        </p:spPr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731" y="5767046"/>
            <a:ext cx="240983" cy="192762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8176854" y="5620932"/>
            <a:ext cx="546699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Analysis-ready dataset for comprehensive performance tracking and strategic decision making</a:t>
            </a:r>
            <a:endParaRPr lang="en-US" sz="15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0BB2F9-C38E-FE9F-98F6-3317A8FAE1C1}"/>
              </a:ext>
            </a:extLst>
          </p:cNvPr>
          <p:cNvSpPr/>
          <p:nvPr/>
        </p:nvSpPr>
        <p:spPr>
          <a:xfrm>
            <a:off x="12403567" y="7713233"/>
            <a:ext cx="2226833" cy="51636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3666A0-6494-DA88-D94C-9C799702B8D4}"/>
              </a:ext>
            </a:extLst>
          </p:cNvPr>
          <p:cNvGrpSpPr/>
          <p:nvPr/>
        </p:nvGrpSpPr>
        <p:grpSpPr>
          <a:xfrm>
            <a:off x="793790" y="5094858"/>
            <a:ext cx="7197924" cy="2596858"/>
            <a:chOff x="793790" y="5202436"/>
            <a:chExt cx="7197924" cy="2596858"/>
          </a:xfrm>
        </p:grpSpPr>
        <p:sp>
          <p:nvSpPr>
            <p:cNvPr id="22" name="Text 20"/>
            <p:cNvSpPr/>
            <p:nvPr/>
          </p:nvSpPr>
          <p:spPr>
            <a:xfrm>
              <a:off x="793790" y="5202436"/>
              <a:ext cx="2409944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000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Data Preparation</a:t>
              </a:r>
              <a:endParaRPr lang="en-US" sz="2000" dirty="0">
                <a:latin typeface="DM Sans Medium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793790" y="5696426"/>
              <a:ext cx="628626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Removed: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Redundant/null columns (e.g., zip codes)</a:t>
              </a:r>
              <a:endParaRPr lang="en-US" sz="1500" dirty="0"/>
            </a:p>
          </p:txBody>
        </p:sp>
        <p:sp>
          <p:nvSpPr>
            <p:cNvPr id="24" name="Text 22"/>
            <p:cNvSpPr/>
            <p:nvPr/>
          </p:nvSpPr>
          <p:spPr>
            <a:xfrm>
              <a:off x="793790" y="6072188"/>
              <a:ext cx="628626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Validated: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No duplicate order items</a:t>
              </a:r>
              <a:endParaRPr lang="en-US" sz="1500" dirty="0"/>
            </a:p>
          </p:txBody>
        </p:sp>
        <p:sp>
          <p:nvSpPr>
            <p:cNvPr id="25" name="Text 23"/>
            <p:cNvSpPr/>
            <p:nvPr/>
          </p:nvSpPr>
          <p:spPr>
            <a:xfrm>
              <a:off x="793790" y="6447949"/>
              <a:ext cx="628626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Cleaned: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Standardized data types for analysis</a:t>
              </a:r>
              <a:endParaRPr lang="en-US" sz="1500" dirty="0"/>
            </a:p>
          </p:txBody>
        </p:sp>
        <p:sp>
          <p:nvSpPr>
            <p:cNvPr id="30" name="Text 23">
              <a:extLst>
                <a:ext uri="{FF2B5EF4-FFF2-40B4-BE49-F238E27FC236}">
                  <a16:creationId xmlns:a16="http://schemas.microsoft.com/office/drawing/2014/main" id="{BC5B66E4-BC45-9B68-7B47-5E770AD0E693}"/>
                </a:ext>
              </a:extLst>
            </p:cNvPr>
            <p:cNvSpPr/>
            <p:nvPr/>
          </p:nvSpPr>
          <p:spPr>
            <a:xfrm>
              <a:off x="793790" y="6823710"/>
              <a:ext cx="7197924" cy="9755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Outlier Analysis:	</a:t>
              </a:r>
            </a:p>
            <a:p>
              <a:pPr marL="800100" lvl="1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Sales has certain peaks and lows explaining the trends and patterns.</a:t>
              </a:r>
            </a:p>
            <a:p>
              <a:pPr marL="800100" lvl="1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Product price has only 0.08% extreme values not affecting the mean.</a:t>
              </a:r>
              <a:endParaRPr lang="en-US" sz="15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3CC603E-7D18-3EFA-1436-71289A965491}"/>
              </a:ext>
            </a:extLst>
          </p:cNvPr>
          <p:cNvSpPr/>
          <p:nvPr/>
        </p:nvSpPr>
        <p:spPr>
          <a:xfrm>
            <a:off x="1592132" y="3632835"/>
            <a:ext cx="11446136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Analysis of DataCo Global Supply Chain Data</a:t>
            </a:r>
            <a:endParaRPr lang="en-US" sz="4400" dirty="0">
              <a:latin typeface="DM Sans Medium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C9EC2-8939-6E32-D3CA-43A0348BBEBC}"/>
              </a:ext>
            </a:extLst>
          </p:cNvPr>
          <p:cNvSpPr txBox="1"/>
          <p:nvPr/>
        </p:nvSpPr>
        <p:spPr>
          <a:xfrm>
            <a:off x="2605417" y="4464423"/>
            <a:ext cx="941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Inter" panose="020B0604020202020204" charset="0"/>
                <a:ea typeface="Inter" panose="020B0604020202020204" charset="0"/>
              </a:rPr>
              <a:t>Note</a:t>
            </a:r>
            <a:r>
              <a:rPr lang="en-GB" dirty="0">
                <a:latin typeface="Inter" panose="020B0604020202020204" charset="0"/>
                <a:ea typeface="Inter" panose="020B0604020202020204" charset="0"/>
              </a:rPr>
              <a:t>: Keeping the date range from 1-Jan 2017 to 31-Dec-2017 for analysis purposes.</a:t>
            </a:r>
            <a:endParaRPr lang="en-DE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6A3267E-ABE6-A9D6-E9BD-5E0F2D5A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618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D3E881-A649-1FE1-5438-053DEC6B0A25}"/>
              </a:ext>
            </a:extLst>
          </p:cNvPr>
          <p:cNvSpPr/>
          <p:nvPr/>
        </p:nvSpPr>
        <p:spPr>
          <a:xfrm>
            <a:off x="12403567" y="7713233"/>
            <a:ext cx="2226833" cy="51636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972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530" y="212131"/>
            <a:ext cx="8096307" cy="1433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650"/>
              </a:lnSpc>
              <a:buNone/>
            </a:pPr>
            <a:r>
              <a:rPr lang="en-US" sz="5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The Late Delivery Crisis</a:t>
            </a:r>
            <a:endParaRPr lang="en-US" sz="5400" dirty="0">
              <a:latin typeface="DM Sans Medium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CC9D8F-96ED-5BCD-2B26-AD96384CF650}"/>
              </a:ext>
            </a:extLst>
          </p:cNvPr>
          <p:cNvGrpSpPr/>
          <p:nvPr/>
        </p:nvGrpSpPr>
        <p:grpSpPr>
          <a:xfrm>
            <a:off x="722530" y="2206835"/>
            <a:ext cx="2362676" cy="2166767"/>
            <a:chOff x="757357" y="4621819"/>
            <a:chExt cx="2362676" cy="2166767"/>
          </a:xfrm>
        </p:grpSpPr>
        <p:sp>
          <p:nvSpPr>
            <p:cNvPr id="4" name="Text 1"/>
            <p:cNvSpPr/>
            <p:nvPr/>
          </p:nvSpPr>
          <p:spPr>
            <a:xfrm>
              <a:off x="757357" y="4621819"/>
              <a:ext cx="2362676" cy="4327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400"/>
                </a:lnSpc>
                <a:buNone/>
              </a:pPr>
              <a:r>
                <a:rPr lang="en-US" sz="4000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54.2%</a:t>
              </a:r>
              <a:endParaRPr lang="en-US" sz="4000" dirty="0">
                <a:latin typeface="DM Sans Medium" pitchFamily="2" charset="0"/>
              </a:endParaRPr>
            </a:p>
          </p:txBody>
        </p:sp>
        <p:sp>
          <p:nvSpPr>
            <p:cNvPr id="5" name="Text 2"/>
            <p:cNvSpPr/>
            <p:nvPr/>
          </p:nvSpPr>
          <p:spPr>
            <a:xfrm>
              <a:off x="757357" y="5281970"/>
              <a:ext cx="2362676" cy="3381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Inter" panose="020B0604020202020204" charset="0"/>
                  <a:ea typeface="Inter" panose="020B0604020202020204" charset="0"/>
                  <a:cs typeface="DM Sans Medium" pitchFamily="34" charset="-120"/>
                </a:rPr>
                <a:t>Revenue at Risk</a:t>
              </a:r>
              <a:endParaRPr lang="en-US" sz="2100" b="1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757357" y="5749885"/>
              <a:ext cx="2362676" cy="10387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Over half of total revenue tied to late deliveries</a:t>
              </a:r>
              <a:endParaRPr lang="en-US" sz="17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C6E042-FDDB-6BCD-026F-4C3F28308164}"/>
              </a:ext>
            </a:extLst>
          </p:cNvPr>
          <p:cNvGrpSpPr/>
          <p:nvPr/>
        </p:nvGrpSpPr>
        <p:grpSpPr>
          <a:xfrm>
            <a:off x="3326324" y="2172984"/>
            <a:ext cx="2473487" cy="2340641"/>
            <a:chOff x="3390543" y="4601185"/>
            <a:chExt cx="2362795" cy="2029749"/>
          </a:xfrm>
        </p:grpSpPr>
        <p:sp>
          <p:nvSpPr>
            <p:cNvPr id="7" name="Text 4"/>
            <p:cNvSpPr/>
            <p:nvPr/>
          </p:nvSpPr>
          <p:spPr>
            <a:xfrm>
              <a:off x="3390543" y="4601185"/>
              <a:ext cx="2362795" cy="4327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400"/>
                </a:lnSpc>
                <a:buNone/>
              </a:pPr>
              <a:r>
                <a:rPr lang="en-US" sz="4000" dirty="0">
                  <a:solidFill>
                    <a:srgbClr val="161613"/>
                  </a:solidFill>
                  <a:latin typeface="DM Sans Medium" pitchFamily="2" charset="0"/>
                </a:rPr>
                <a:t>6.4M</a:t>
              </a:r>
              <a:r>
                <a:rPr lang="en-US" sz="3400" dirty="0">
                  <a:solidFill>
                    <a:srgbClr val="161613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 $</a:t>
              </a:r>
              <a:endParaRPr lang="en-US" sz="34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3390543" y="5160724"/>
              <a:ext cx="2323020" cy="4524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Inter" panose="020B0604020202020204" charset="0"/>
                  <a:ea typeface="Inter" panose="020B0604020202020204" charset="0"/>
                  <a:cs typeface="DM Sans Medium" pitchFamily="34" charset="-120"/>
                </a:rPr>
                <a:t>Late Delivery Impact</a:t>
              </a:r>
              <a:endParaRPr lang="en-US" sz="2100" b="1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3460782" y="5728724"/>
              <a:ext cx="2255915" cy="9022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Total revenue affected by delivery delays</a:t>
              </a:r>
              <a:endParaRPr lang="en-US" sz="1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8D9DCE-7D92-D27D-6E86-DB964A811A7F}"/>
              </a:ext>
            </a:extLst>
          </p:cNvPr>
          <p:cNvGrpSpPr/>
          <p:nvPr/>
        </p:nvGrpSpPr>
        <p:grpSpPr>
          <a:xfrm>
            <a:off x="6040930" y="2153258"/>
            <a:ext cx="2362676" cy="2166767"/>
            <a:chOff x="6023848" y="4621819"/>
            <a:chExt cx="2362676" cy="2166767"/>
          </a:xfrm>
        </p:grpSpPr>
        <p:sp>
          <p:nvSpPr>
            <p:cNvPr id="10" name="Text 7"/>
            <p:cNvSpPr/>
            <p:nvPr/>
          </p:nvSpPr>
          <p:spPr>
            <a:xfrm>
              <a:off x="6023848" y="4621819"/>
              <a:ext cx="2362676" cy="4327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400"/>
                </a:lnSpc>
                <a:buNone/>
              </a:pPr>
              <a:r>
                <a:rPr lang="en-US" sz="4000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29K</a:t>
              </a:r>
              <a:endParaRPr lang="en-US" sz="4000" dirty="0">
                <a:latin typeface="DM Sans Medium" pitchFamily="2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6023848" y="5281970"/>
              <a:ext cx="2362676" cy="3381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Inter" panose="020B0604020202020204" charset="0"/>
                  <a:ea typeface="Inter" panose="020B0604020202020204" charset="0"/>
                  <a:cs typeface="DM Sans Medium" pitchFamily="34" charset="-120"/>
                </a:rPr>
                <a:t>Orders Affected</a:t>
              </a:r>
              <a:endParaRPr lang="en-US" sz="2100" b="1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6023848" y="5749885"/>
              <a:ext cx="2362676" cy="10387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Nearly 100K orders delivered behind schedule</a:t>
              </a:r>
              <a:endParaRPr lang="en-US" sz="17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5FF0A4-52A0-F9B7-440F-A54B48EA283A}"/>
              </a:ext>
            </a:extLst>
          </p:cNvPr>
          <p:cNvGrpSpPr/>
          <p:nvPr/>
        </p:nvGrpSpPr>
        <p:grpSpPr>
          <a:xfrm>
            <a:off x="847420" y="5174019"/>
            <a:ext cx="7556186" cy="1915269"/>
            <a:chOff x="757357" y="5281970"/>
            <a:chExt cx="2362676" cy="1506616"/>
          </a:xfrm>
        </p:grpSpPr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7EFAFA8B-C842-B8E2-8326-79DB5C1DAFD8}"/>
                </a:ext>
              </a:extLst>
            </p:cNvPr>
            <p:cNvSpPr/>
            <p:nvPr/>
          </p:nvSpPr>
          <p:spPr>
            <a:xfrm>
              <a:off x="757357" y="5281970"/>
              <a:ext cx="2362676" cy="3381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Inter" panose="020B0604020202020204" charset="0"/>
                  <a:ea typeface="Inter" panose="020B0604020202020204" charset="0"/>
                  <a:cs typeface="DM Sans Medium" pitchFamily="34" charset="-120"/>
                </a:rPr>
                <a:t>Trends &amp; Patterns</a:t>
              </a:r>
              <a:endParaRPr lang="en-US" sz="2100" b="1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9" name="Text 3">
              <a:extLst>
                <a:ext uri="{FF2B5EF4-FFF2-40B4-BE49-F238E27FC236}">
                  <a16:creationId xmlns:a16="http://schemas.microsoft.com/office/drawing/2014/main" id="{21D90FB1-B056-8F7D-6646-560B6D9B5B39}"/>
                </a:ext>
              </a:extLst>
            </p:cNvPr>
            <p:cNvSpPr/>
            <p:nvPr/>
          </p:nvSpPr>
          <p:spPr>
            <a:xfrm>
              <a:off x="757357" y="5749885"/>
              <a:ext cx="2362676" cy="10387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1600" u="sng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Consistent pattern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: </a:t>
              </a:r>
              <a:r>
                <a:rPr lang="en-GB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February lows, May peaks (2015-2017)</a:t>
              </a:r>
              <a:endPara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1600" u="sng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Concerning Trends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: 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Sharp decline in Sept 2016, multiple dips in H2 2017</a:t>
              </a:r>
              <a:endPara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endParaRPr>
            </a:p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1600" u="sng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Action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: 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Prepare for May peaks, investigate H2 2017 decline</a:t>
              </a:r>
              <a:endParaRPr lang="en-US" sz="1600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3F9F74-2B64-DDCE-898F-3DDF46AE2980}"/>
              </a:ext>
            </a:extLst>
          </p:cNvPr>
          <p:cNvCxnSpPr>
            <a:cxnSpLocks/>
          </p:cNvCxnSpPr>
          <p:nvPr/>
        </p:nvCxnSpPr>
        <p:spPr>
          <a:xfrm flipH="1">
            <a:off x="1215188" y="4709167"/>
            <a:ext cx="6089254" cy="21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572929"/>
            <a:ext cx="6989445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Geographic Risk Distribution</a:t>
            </a:r>
            <a:endParaRPr lang="en-US" sz="4400" dirty="0">
              <a:latin typeface="DM Sans Medium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256" y="1640444"/>
            <a:ext cx="9974279" cy="44894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EDA20A6-5CB5-3BD2-D63B-82FBE640711C}"/>
              </a:ext>
            </a:extLst>
          </p:cNvPr>
          <p:cNvGrpSpPr/>
          <p:nvPr/>
        </p:nvGrpSpPr>
        <p:grpSpPr>
          <a:xfrm>
            <a:off x="526271" y="6546462"/>
            <a:ext cx="13577858" cy="666750"/>
            <a:chOff x="323523" y="6989921"/>
            <a:chExt cx="13577858" cy="666750"/>
          </a:xfrm>
        </p:grpSpPr>
        <p:sp>
          <p:nvSpPr>
            <p:cNvPr id="4" name="Text 1"/>
            <p:cNvSpPr/>
            <p:nvPr/>
          </p:nvSpPr>
          <p:spPr>
            <a:xfrm>
              <a:off x="729020" y="6989921"/>
              <a:ext cx="13172361" cy="6667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b="1" dirty="0">
                  <a:solidFill>
                    <a:srgbClr val="28282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Strategic Focus: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Europe and LATAM account for 58% of late-delivery revenue exposure, requiring immediate targeted intervention and process improvements.</a:t>
              </a:r>
              <a:endParaRPr lang="en-US" sz="16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F2C38B-D653-C455-2966-08FAEE885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3" y="6989921"/>
              <a:ext cx="405496" cy="405496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514D823-2121-144C-AD16-C05041143E33}"/>
              </a:ext>
            </a:extLst>
          </p:cNvPr>
          <p:cNvSpPr/>
          <p:nvPr/>
        </p:nvSpPr>
        <p:spPr>
          <a:xfrm>
            <a:off x="12403567" y="7713233"/>
            <a:ext cx="2226833" cy="51636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940" y="520898"/>
            <a:ext cx="6936224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Category Analysis</a:t>
            </a:r>
            <a:endParaRPr lang="en-US" sz="4400" dirty="0">
              <a:latin typeface="DM Sans Medium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C4C92A-C24B-78AC-A264-824DD59720A7}"/>
              </a:ext>
            </a:extLst>
          </p:cNvPr>
          <p:cNvGrpSpPr/>
          <p:nvPr/>
        </p:nvGrpSpPr>
        <p:grpSpPr>
          <a:xfrm>
            <a:off x="617458" y="1778191"/>
            <a:ext cx="3826074" cy="1398582"/>
            <a:chOff x="617458" y="1670611"/>
            <a:chExt cx="3826074" cy="13985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B15F93-AF92-70E8-34B4-D9316F3098AE}"/>
                </a:ext>
              </a:extLst>
            </p:cNvPr>
            <p:cNvGrpSpPr/>
            <p:nvPr/>
          </p:nvGrpSpPr>
          <p:grpSpPr>
            <a:xfrm>
              <a:off x="617458" y="1670611"/>
              <a:ext cx="426125" cy="462593"/>
              <a:chOff x="667254" y="1537776"/>
              <a:chExt cx="426125" cy="462593"/>
            </a:xfrm>
          </p:grpSpPr>
          <p:sp>
            <p:nvSpPr>
              <p:cNvPr id="3" name="Shape 1"/>
              <p:cNvSpPr/>
              <p:nvPr/>
            </p:nvSpPr>
            <p:spPr>
              <a:xfrm>
                <a:off x="667254" y="1537776"/>
                <a:ext cx="426125" cy="426125"/>
              </a:xfrm>
              <a:prstGeom prst="roundRect">
                <a:avLst>
                  <a:gd name="adj" fmla="val 6668"/>
                </a:avLst>
              </a:prstGeom>
              <a:solidFill>
                <a:srgbClr val="EDEBE3"/>
              </a:solidFill>
              <a:ln/>
            </p:spPr>
          </p:sp>
          <p:sp>
            <p:nvSpPr>
              <p:cNvPr id="4" name="Text 2"/>
              <p:cNvSpPr/>
              <p:nvPr/>
            </p:nvSpPr>
            <p:spPr>
              <a:xfrm>
                <a:off x="733901" y="1645325"/>
                <a:ext cx="284083" cy="35504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200"/>
                  </a:lnSpc>
                  <a:buNone/>
                </a:pPr>
                <a:r>
                  <a:rPr lang="en-US" sz="2200" dirty="0">
                    <a:solidFill>
                      <a:srgbClr val="161613"/>
                    </a:solidFill>
                    <a:latin typeface="DM Sans Medium" pitchFamily="34" charset="0"/>
                    <a:ea typeface="DM Sans Medium" pitchFamily="34" charset="-122"/>
                    <a:cs typeface="DM Sans Medium" pitchFamily="34" charset="-120"/>
                  </a:rPr>
                  <a:t>1</a:t>
                </a:r>
                <a:endParaRPr lang="en-US" sz="2200" dirty="0"/>
              </a:p>
            </p:txBody>
          </p:sp>
        </p:grpSp>
        <p:sp>
          <p:nvSpPr>
            <p:cNvPr id="5" name="Text 3"/>
            <p:cNvSpPr/>
            <p:nvPr/>
          </p:nvSpPr>
          <p:spPr>
            <a:xfrm>
              <a:off x="1278374" y="1674852"/>
              <a:ext cx="2367677" cy="29598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</a:rPr>
                <a:t>Fishing</a:t>
              </a: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 Equipment</a:t>
              </a:r>
              <a:endParaRPr lang="en-US" sz="2100" b="1" dirty="0">
                <a:latin typeface="DM Sans Medium" pitchFamily="2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1278374" y="2160151"/>
              <a:ext cx="3165158" cy="90904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1.9M $ revenue - Clear market leader requiring priority service reliability</a:t>
              </a:r>
              <a:endParaRPr lang="en-US" sz="14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FD0356-589A-9992-F45F-7E4982E1B9D0}"/>
              </a:ext>
            </a:extLst>
          </p:cNvPr>
          <p:cNvGrpSpPr/>
          <p:nvPr/>
        </p:nvGrpSpPr>
        <p:grpSpPr>
          <a:xfrm>
            <a:off x="4680228" y="1782432"/>
            <a:ext cx="3780592" cy="1394341"/>
            <a:chOff x="4680228" y="1674852"/>
            <a:chExt cx="3780592" cy="13943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F7522D5-7D94-1FE8-BD05-21D4235B4F55}"/>
                </a:ext>
              </a:extLst>
            </p:cNvPr>
            <p:cNvGrpSpPr/>
            <p:nvPr/>
          </p:nvGrpSpPr>
          <p:grpSpPr>
            <a:xfrm>
              <a:off x="4680228" y="1680741"/>
              <a:ext cx="426125" cy="455653"/>
              <a:chOff x="4680228" y="1544716"/>
              <a:chExt cx="426125" cy="455653"/>
            </a:xfrm>
          </p:grpSpPr>
          <p:sp>
            <p:nvSpPr>
              <p:cNvPr id="7" name="Shape 5"/>
              <p:cNvSpPr/>
              <p:nvPr/>
            </p:nvSpPr>
            <p:spPr>
              <a:xfrm>
                <a:off x="4680228" y="1544716"/>
                <a:ext cx="426125" cy="426125"/>
              </a:xfrm>
              <a:prstGeom prst="roundRect">
                <a:avLst>
                  <a:gd name="adj" fmla="val 6668"/>
                </a:avLst>
              </a:prstGeom>
              <a:solidFill>
                <a:srgbClr val="EDEBE3"/>
              </a:solidFill>
              <a:ln/>
            </p:spPr>
          </p:sp>
          <p:sp>
            <p:nvSpPr>
              <p:cNvPr id="8" name="Text 6"/>
              <p:cNvSpPr/>
              <p:nvPr/>
            </p:nvSpPr>
            <p:spPr>
              <a:xfrm>
                <a:off x="4751189" y="1645325"/>
                <a:ext cx="284083" cy="35504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200"/>
                  </a:lnSpc>
                  <a:buNone/>
                </a:pPr>
                <a:r>
                  <a:rPr lang="en-US" sz="2200" dirty="0">
                    <a:solidFill>
                      <a:srgbClr val="161613"/>
                    </a:solidFill>
                    <a:latin typeface="DM Sans Medium" pitchFamily="34" charset="0"/>
                    <a:ea typeface="DM Sans Medium" pitchFamily="34" charset="-122"/>
                    <a:cs typeface="DM Sans Medium" pitchFamily="34" charset="-120"/>
                  </a:rPr>
                  <a:t>2</a:t>
                </a:r>
                <a:endParaRPr lang="en-US" sz="2200" dirty="0"/>
              </a:p>
            </p:txBody>
          </p:sp>
        </p:grpSp>
        <p:sp>
          <p:nvSpPr>
            <p:cNvPr id="9" name="Text 7"/>
            <p:cNvSpPr/>
            <p:nvPr/>
          </p:nvSpPr>
          <p:spPr>
            <a:xfrm>
              <a:off x="5295662" y="1674852"/>
              <a:ext cx="2367677" cy="29598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Cleats &amp; Footwear</a:t>
              </a:r>
              <a:endParaRPr lang="en-US" sz="2100" b="1" dirty="0">
                <a:latin typeface="DM Sans Medium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5295662" y="2160151"/>
              <a:ext cx="3165158" cy="90904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1.2M $ revenue - Strong secondary category with consistent demand</a:t>
              </a:r>
              <a:endParaRPr lang="en-US" sz="14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C1EC95-BA4B-9E75-4275-A9680CA9ED43}"/>
              </a:ext>
            </a:extLst>
          </p:cNvPr>
          <p:cNvGrpSpPr/>
          <p:nvPr/>
        </p:nvGrpSpPr>
        <p:grpSpPr>
          <a:xfrm>
            <a:off x="2997187" y="3681514"/>
            <a:ext cx="3792085" cy="1091327"/>
            <a:chOff x="651447" y="3512939"/>
            <a:chExt cx="3792085" cy="109132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BC0E848-63BC-0185-9068-1B7A1EBB8C0B}"/>
                </a:ext>
              </a:extLst>
            </p:cNvPr>
            <p:cNvGrpSpPr/>
            <p:nvPr/>
          </p:nvGrpSpPr>
          <p:grpSpPr>
            <a:xfrm>
              <a:off x="651447" y="3512939"/>
              <a:ext cx="426125" cy="448313"/>
              <a:chOff x="662940" y="3390143"/>
              <a:chExt cx="426125" cy="448313"/>
            </a:xfrm>
          </p:grpSpPr>
          <p:sp>
            <p:nvSpPr>
              <p:cNvPr id="11" name="Shape 9"/>
              <p:cNvSpPr/>
              <p:nvPr/>
            </p:nvSpPr>
            <p:spPr>
              <a:xfrm>
                <a:off x="662940" y="3390143"/>
                <a:ext cx="426125" cy="426125"/>
              </a:xfrm>
              <a:prstGeom prst="roundRect">
                <a:avLst>
                  <a:gd name="adj" fmla="val 6668"/>
                </a:avLst>
              </a:prstGeom>
              <a:solidFill>
                <a:srgbClr val="EDEBE3"/>
              </a:solidFill>
              <a:ln/>
            </p:spPr>
          </p:sp>
          <p:sp>
            <p:nvSpPr>
              <p:cNvPr id="12" name="Text 10"/>
              <p:cNvSpPr/>
              <p:nvPr/>
            </p:nvSpPr>
            <p:spPr>
              <a:xfrm>
                <a:off x="733901" y="3483412"/>
                <a:ext cx="284083" cy="35504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200"/>
                  </a:lnSpc>
                  <a:buNone/>
                </a:pPr>
                <a:r>
                  <a:rPr lang="en-US" sz="2200" dirty="0">
                    <a:solidFill>
                      <a:srgbClr val="161613"/>
                    </a:solidFill>
                    <a:latin typeface="DM Sans Medium" pitchFamily="34" charset="0"/>
                    <a:ea typeface="DM Sans Medium" pitchFamily="34" charset="-122"/>
                    <a:cs typeface="DM Sans Medium" pitchFamily="34" charset="-120"/>
                  </a:rPr>
                  <a:t>3</a:t>
                </a:r>
                <a:endParaRPr lang="en-US" sz="2200" dirty="0"/>
              </a:p>
            </p:txBody>
          </p:sp>
        </p:grpSp>
        <p:sp>
          <p:nvSpPr>
            <p:cNvPr id="13" name="Text 11"/>
            <p:cNvSpPr/>
            <p:nvPr/>
          </p:nvSpPr>
          <p:spPr>
            <a:xfrm>
              <a:off x="1278374" y="3512939"/>
              <a:ext cx="2367677" cy="29598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Camping &amp; Hiking</a:t>
              </a:r>
              <a:endParaRPr lang="en-US" sz="2100" b="1" dirty="0">
                <a:latin typeface="DM Sans Medium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1278374" y="3998238"/>
              <a:ext cx="3165158" cy="6060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1.2M $ revenue - Outdoor sports driving significant volume</a:t>
              </a:r>
              <a:endParaRPr lang="en-US" sz="1450" dirty="0"/>
            </a:p>
          </p:txBody>
        </p:sp>
      </p:grp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402" y="1609844"/>
            <a:ext cx="5044559" cy="5044559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826146" y="6134100"/>
            <a:ext cx="7947519" cy="841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highlight>
                  <a:srgbClr val="28282F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Prioritisation Strategy:</a:t>
            </a: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Focus service improvements on top revenue categories first, ensuring availability and reliability for core business drivers.</a:t>
            </a:r>
            <a:endParaRPr lang="en-US" sz="14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5045B1-4E4A-CECA-675A-00483F04F949}"/>
              </a:ext>
            </a:extLst>
          </p:cNvPr>
          <p:cNvSpPr/>
          <p:nvPr/>
        </p:nvSpPr>
        <p:spPr>
          <a:xfrm>
            <a:off x="12403567" y="7713233"/>
            <a:ext cx="2226833" cy="51636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186" y="0"/>
            <a:ext cx="9392624" cy="978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Shipping Mode Performance Analysis</a:t>
            </a:r>
            <a:endParaRPr lang="en-US" sz="4400" dirty="0">
              <a:latin typeface="DM Sans Medium" pitchFamily="2" charset="0"/>
            </a:endParaRPr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B703AAD-BF3D-E8AC-5958-F471CD295CAF}"/>
              </a:ext>
            </a:extLst>
          </p:cNvPr>
          <p:cNvGrpSpPr/>
          <p:nvPr/>
        </p:nvGrpSpPr>
        <p:grpSpPr>
          <a:xfrm>
            <a:off x="705684" y="1630812"/>
            <a:ext cx="6463546" cy="858909"/>
            <a:chOff x="851654" y="1630812"/>
            <a:chExt cx="6463546" cy="858909"/>
          </a:xfrm>
        </p:grpSpPr>
        <p:sp>
          <p:nvSpPr>
            <p:cNvPr id="23" name="Text 4">
              <a:extLst>
                <a:ext uri="{FF2B5EF4-FFF2-40B4-BE49-F238E27FC236}">
                  <a16:creationId xmlns:a16="http://schemas.microsoft.com/office/drawing/2014/main" id="{AF52860A-C649-7F36-F8CB-5EED3615E9D3}"/>
                </a:ext>
              </a:extLst>
            </p:cNvPr>
            <p:cNvSpPr/>
            <p:nvPr/>
          </p:nvSpPr>
          <p:spPr>
            <a:xfrm>
              <a:off x="1228172" y="1630812"/>
              <a:ext cx="4344290" cy="2062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1600"/>
                </a:lnSpc>
                <a:buSzPct val="100000"/>
              </a:pPr>
              <a:r>
                <a:rPr lang="en-US" sz="1400" b="1" dirty="0">
                  <a:solidFill>
                    <a:srgbClr val="FF6B6B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Worst:</a:t>
              </a:r>
              <a:r>
                <a:rPr lang="en-US" sz="14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Second Class (2.0 days avg delay)</a:t>
              </a:r>
              <a:endParaRPr lang="en-US" sz="1400" dirty="0"/>
            </a:p>
          </p:txBody>
        </p:sp>
        <p:sp>
          <p:nvSpPr>
            <p:cNvPr id="24" name="Text 5">
              <a:extLst>
                <a:ext uri="{FF2B5EF4-FFF2-40B4-BE49-F238E27FC236}">
                  <a16:creationId xmlns:a16="http://schemas.microsoft.com/office/drawing/2014/main" id="{FB398EB3-2AA3-E62F-350A-0AA5CF0478B1}"/>
                </a:ext>
              </a:extLst>
            </p:cNvPr>
            <p:cNvSpPr/>
            <p:nvPr/>
          </p:nvSpPr>
          <p:spPr>
            <a:xfrm>
              <a:off x="1228172" y="1933365"/>
              <a:ext cx="5258690" cy="2062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1600"/>
                </a:lnSpc>
                <a:buSzPct val="100000"/>
              </a:pPr>
              <a:r>
                <a:rPr lang="en-US" sz="1400" b="1" dirty="0">
                  <a:solidFill>
                    <a:srgbClr val="4ECDC4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Best:</a:t>
              </a:r>
              <a:r>
                <a:rPr lang="en-US" sz="14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Standard Class (0.0 days avg delay)</a:t>
              </a:r>
              <a:endParaRPr lang="en-US" sz="1400" dirty="0"/>
            </a:p>
          </p:txBody>
        </p:sp>
        <p:sp>
          <p:nvSpPr>
            <p:cNvPr id="25" name="Text 6">
              <a:extLst>
                <a:ext uri="{FF2B5EF4-FFF2-40B4-BE49-F238E27FC236}">
                  <a16:creationId xmlns:a16="http://schemas.microsoft.com/office/drawing/2014/main" id="{AE01E117-5235-D050-B6E7-A7816745F896}"/>
                </a:ext>
              </a:extLst>
            </p:cNvPr>
            <p:cNvSpPr/>
            <p:nvPr/>
          </p:nvSpPr>
          <p:spPr>
            <a:xfrm>
              <a:off x="851654" y="2283505"/>
              <a:ext cx="6463546" cy="2062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00"/>
                </a:lnSpc>
                <a:buSzPct val="100000"/>
                <a:buChar char="•"/>
              </a:pPr>
              <a:r>
                <a:rPr lang="en-US" sz="1400" b="1" dirty="0">
                  <a:solidFill>
                    <a:srgbClr val="28282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Action:</a:t>
              </a:r>
              <a:r>
                <a:rPr lang="en-US" sz="14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Review carriers &amp; SLAs for Second Class</a:t>
              </a:r>
              <a:endParaRPr lang="en-US" sz="14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CFCB468-180A-23AB-5B07-24F583FD8E63}"/>
                </a:ext>
              </a:extLst>
            </p:cNvPr>
            <p:cNvSpPr/>
            <p:nvPr/>
          </p:nvSpPr>
          <p:spPr>
            <a:xfrm>
              <a:off x="883928" y="1716876"/>
              <a:ext cx="45719" cy="4758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6C817B0-E8D5-B15E-7EE0-B622A33B15DB}"/>
                </a:ext>
              </a:extLst>
            </p:cNvPr>
            <p:cNvSpPr/>
            <p:nvPr/>
          </p:nvSpPr>
          <p:spPr>
            <a:xfrm>
              <a:off x="874966" y="2019888"/>
              <a:ext cx="45719" cy="4758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A692D2-34D0-DD3A-11B0-6096EE8EB2C8}"/>
              </a:ext>
            </a:extLst>
          </p:cNvPr>
          <p:cNvSpPr/>
          <p:nvPr/>
        </p:nvSpPr>
        <p:spPr>
          <a:xfrm>
            <a:off x="535186" y="3270325"/>
            <a:ext cx="6605195" cy="403695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386F85-B097-6B0E-EEA0-34CD36420190}"/>
              </a:ext>
            </a:extLst>
          </p:cNvPr>
          <p:cNvSpPr/>
          <p:nvPr/>
        </p:nvSpPr>
        <p:spPr>
          <a:xfrm>
            <a:off x="12403567" y="7713233"/>
            <a:ext cx="2226833" cy="51636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Office PowerPoint</Application>
  <PresentationFormat>Custom</PresentationFormat>
  <Paragraphs>113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Inter</vt:lpstr>
      <vt:lpstr>DM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Shubhasree PV</dc:creator>
  <cp:lastModifiedBy>Shubhasree PV</cp:lastModifiedBy>
  <cp:revision>27</cp:revision>
  <dcterms:created xsi:type="dcterms:W3CDTF">2025-09-16T14:22:32Z</dcterms:created>
  <dcterms:modified xsi:type="dcterms:W3CDTF">2025-09-18T14:39:24Z</dcterms:modified>
</cp:coreProperties>
</file>